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451" r:id="rId4"/>
    <p:sldId id="676" r:id="rId5"/>
    <p:sldId id="793" r:id="rId6"/>
    <p:sldId id="802" r:id="rId7"/>
    <p:sldId id="804" r:id="rId8"/>
    <p:sldId id="806" r:id="rId9"/>
    <p:sldId id="808" r:id="rId10"/>
    <p:sldId id="810" r:id="rId11"/>
    <p:sldId id="812" r:id="rId12"/>
    <p:sldId id="814" r:id="rId13"/>
    <p:sldId id="816" r:id="rId14"/>
    <p:sldId id="818" r:id="rId15"/>
    <p:sldId id="819" r:id="rId16"/>
    <p:sldId id="821" r:id="rId17"/>
    <p:sldId id="797" r:id="rId18"/>
    <p:sldId id="755" r:id="rId19"/>
    <p:sldId id="757" r:id="rId20"/>
    <p:sldId id="758" r:id="rId21"/>
    <p:sldId id="765" r:id="rId22"/>
    <p:sldId id="822" r:id="rId23"/>
    <p:sldId id="771" r:id="rId24"/>
    <p:sldId id="772" r:id="rId25"/>
    <p:sldId id="773" r:id="rId26"/>
    <p:sldId id="775" r:id="rId27"/>
    <p:sldId id="331" r:id="rId28"/>
    <p:sldId id="332" r:id="rId29"/>
    <p:sldId id="418" r:id="rId30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4659"/>
  </p:normalViewPr>
  <p:slideViewPr>
    <p:cSldViewPr snapToGrid="0" snapToObjects="1">
      <p:cViewPr varScale="1">
        <p:scale>
          <a:sx n="101" d="100"/>
          <a:sy n="101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24765" lvl="0" indent="0" algn="just">
              <a:lnSpc>
                <a:spcPct val="115000"/>
              </a:lnSpc>
              <a:buSzPts val="900"/>
              <a:tabLst>
                <a:tab pos="284480" algn="l"/>
              </a:tabLst>
            </a:pP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 8) Ao codificar um algoritmo para processar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tomadas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decisões,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será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necessário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considerar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diferentes</a:t>
            </a:r>
            <a:r>
              <a:rPr lang="pt-PT" sz="32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fatores/variáveis.</a:t>
            </a:r>
            <a:r>
              <a:rPr lang="pt-PT" sz="3200" b="1" spc="-6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Para</a:t>
            </a:r>
            <a:r>
              <a:rPr lang="pt-PT" sz="32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auxiliar</a:t>
            </a:r>
            <a:r>
              <a:rPr lang="pt-PT" sz="3200" b="1" spc="-5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nesse</a:t>
            </a:r>
            <a:r>
              <a:rPr lang="pt-PT" sz="3200" b="1" spc="-4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processo</a:t>
            </a:r>
            <a:r>
              <a:rPr lang="pt-PT" sz="3200" b="1" spc="-2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desenvolvedor </a:t>
            </a:r>
            <a:r>
              <a:rPr lang="pt-PT" sz="32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32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poderá</a:t>
            </a:r>
            <a:r>
              <a:rPr lang="pt-PT" sz="32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utilizar: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buSzPct val="100000"/>
              <a:buFont typeface="+mj-lt"/>
              <a:buAutoNum type="alphaLcParenR"/>
              <a:tabLst>
                <a:tab pos="273685" algn="l"/>
              </a:tabLst>
            </a:pP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Estruturas</a:t>
            </a:r>
            <a:r>
              <a:rPr lang="pt-PT" sz="3200" spc="-2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condicionais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200" spc="-2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linguagem</a:t>
            </a:r>
            <a:r>
              <a:rPr lang="pt-PT" sz="3200" spc="-2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JavaScript.</a:t>
            </a:r>
            <a:endParaRPr lang="pt-BR" sz="32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0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27432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Serviços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automáticos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codificação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baixo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nível.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26797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Licenças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premiums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software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desenvolvimento.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68300" algn="l"/>
                <a:tab pos="838200" algn="l"/>
                <a:tab pos="1611630" algn="l"/>
                <a:tab pos="2372995" algn="l"/>
                <a:tab pos="3007995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Blocos	de  </a:t>
            </a:r>
            <a:r>
              <a:rPr lang="pt-PT" sz="3200" spc="2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códigos	estruturados	entre  </a:t>
            </a:r>
            <a:r>
              <a:rPr lang="pt-PT" sz="3200" spc="24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	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tags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0" indent="0">
              <a:spcBef>
                <a:spcPts val="150"/>
              </a:spcBef>
              <a:spcAft>
                <a:spcPts val="0"/>
              </a:spcAft>
              <a:buSzPct val="100000"/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&lt;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head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&gt;&lt;/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head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&gt;.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588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65405" lvl="0" indent="0" algn="just">
              <a:lnSpc>
                <a:spcPct val="115000"/>
              </a:lnSpc>
              <a:spcBef>
                <a:spcPts val="615"/>
              </a:spcBef>
              <a:spcAft>
                <a:spcPts val="0"/>
              </a:spcAft>
              <a:buSzPts val="900"/>
              <a:tabLst>
                <a:tab pos="335280" algn="l"/>
              </a:tabLst>
            </a:pP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8)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linguagem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JavaScript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proporciona</a:t>
            </a:r>
            <a:r>
              <a:rPr lang="pt-PT" sz="36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métodos condicionais que são eficazes para solucionar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problemas do cotidiano. Essas estruturas condicionais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são</a:t>
            </a:r>
            <a:r>
              <a:rPr lang="pt-PT" sz="36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utilizadas para: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Criar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fórmulas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matemáticas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complexas.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Ler</a:t>
            </a:r>
            <a:r>
              <a:rPr lang="pt-PT" sz="36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36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processar</a:t>
            </a:r>
            <a:r>
              <a:rPr lang="pt-PT" sz="36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dados</a:t>
            </a:r>
            <a:r>
              <a:rPr lang="pt-PT" sz="36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fornecidos</a:t>
            </a:r>
            <a:r>
              <a:rPr lang="pt-PT" sz="3600" spc="-2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pelo</a:t>
            </a:r>
            <a:r>
              <a:rPr lang="pt-PT" sz="3600" spc="-2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usuário.</a:t>
            </a:r>
            <a:endParaRPr lang="pt-BR" sz="36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Exibir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mensagens de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erro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no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sistema.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0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Formatar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aparência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visual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site.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09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" y="368300"/>
            <a:ext cx="11976100" cy="5715000"/>
          </a:xfrm>
        </p:spPr>
        <p:txBody>
          <a:bodyPr numCol="2">
            <a:noAutofit/>
          </a:bodyPr>
          <a:lstStyle/>
          <a:p>
            <a:pPr marL="228600" indent="0"/>
            <a:r>
              <a:rPr lang="pt-BR" b="1" dirty="0">
                <a:effectLst/>
                <a:latin typeface="Arial" panose="020B0604020202020204" pitchFamily="34" charset="0"/>
              </a:rPr>
              <a:t>(LIÇÃO 8) Leia o texto a seguir sobre a conceitualização da Lição 08: </a:t>
            </a:r>
            <a:endParaRPr lang="pt-BR" dirty="0">
              <a:effectLst/>
              <a:latin typeface="Arial" panose="020B0604020202020204" pitchFamily="34" charset="0"/>
            </a:endParaRPr>
          </a:p>
          <a:p>
            <a:pPr marL="228600" indent="0"/>
            <a:r>
              <a:rPr lang="pt-BR" dirty="0">
                <a:effectLst/>
                <a:latin typeface="Arial" panose="020B0604020202020204" pitchFamily="34" charset="0"/>
              </a:rPr>
              <a:t>A estrutura ______________ na linguagem </a:t>
            </a:r>
            <a:r>
              <a:rPr lang="pt-BR" dirty="0" err="1">
                <a:effectLst/>
                <a:latin typeface="Arial" panose="020B0604020202020204" pitchFamily="34" charset="0"/>
              </a:rPr>
              <a:t>JavaScript</a:t>
            </a:r>
            <a:r>
              <a:rPr lang="pt-BR" dirty="0">
                <a:effectLst/>
                <a:latin typeface="Arial" panose="020B0604020202020204" pitchFamily="34" charset="0"/>
              </a:rPr>
              <a:t> pode ser simples ou composta. Para entendermos melhor como utilizar os tipos de condições _____________, sendo simples ou compostas, é essencial ___________ sua montagem por meio de _______________ para facilitar o entendimento e como é utilizado na linguagem de programação </a:t>
            </a:r>
            <a:r>
              <a:rPr lang="pt-BR" dirty="0" err="1">
                <a:effectLst/>
                <a:latin typeface="Arial" panose="020B0604020202020204" pitchFamily="34" charset="0"/>
              </a:rPr>
              <a:t>JavaScript</a:t>
            </a:r>
            <a:r>
              <a:rPr lang="pt-BR" dirty="0">
                <a:effectLst/>
                <a:latin typeface="Arial" panose="020B0604020202020204" pitchFamily="34" charset="0"/>
              </a:rPr>
              <a:t>. </a:t>
            </a:r>
          </a:p>
          <a:p>
            <a:pPr marL="228600" indent="0"/>
            <a:r>
              <a:rPr lang="pt-BR" b="1" dirty="0">
                <a:effectLst/>
                <a:latin typeface="Arial" panose="020B0604020202020204" pitchFamily="34" charset="0"/>
              </a:rPr>
              <a:t>Assinale a alternativa que completa corretamente os espaços em branco no trecho acima: </a:t>
            </a:r>
          </a:p>
          <a:p>
            <a:pPr marL="228600" indent="0"/>
            <a:r>
              <a:rPr lang="pt-BR" dirty="0">
                <a:effectLst/>
                <a:latin typeface="Arial" panose="020B0604020202020204" pitchFamily="34" charset="0"/>
              </a:rPr>
              <a:t>a) de repetição, estruturais, avaliar, powerpoint. </a:t>
            </a:r>
          </a:p>
          <a:p>
            <a:pPr marL="228600" indent="0"/>
            <a:r>
              <a:rPr lang="pt-BR" dirty="0" err="1">
                <a:effectLst/>
                <a:latin typeface="Arial" panose="020B0604020202020204" pitchFamily="34" charset="0"/>
              </a:rPr>
              <a:t>b</a:t>
            </a:r>
            <a:r>
              <a:rPr lang="pt-BR" dirty="0">
                <a:effectLst/>
                <a:latin typeface="Arial" panose="020B0604020202020204" pitchFamily="34" charset="0"/>
              </a:rPr>
              <a:t>) </a:t>
            </a:r>
            <a:r>
              <a:rPr lang="pt-BR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condicional, estruturais, analisar, fluxogramas. </a:t>
            </a:r>
          </a:p>
          <a:p>
            <a:pPr marL="228600" indent="0"/>
            <a:r>
              <a:rPr lang="pt-BR" dirty="0" err="1">
                <a:effectLst/>
                <a:latin typeface="Arial" panose="020B0604020202020204" pitchFamily="34" charset="0"/>
              </a:rPr>
              <a:t>c</a:t>
            </a:r>
            <a:r>
              <a:rPr lang="pt-BR" dirty="0">
                <a:effectLst/>
                <a:latin typeface="Arial" panose="020B0604020202020204" pitchFamily="34" charset="0"/>
              </a:rPr>
              <a:t>) condicional, para repetição, implementar, diagramas. </a:t>
            </a:r>
          </a:p>
          <a:p>
            <a:pPr marL="228600" indent="0"/>
            <a:r>
              <a:rPr lang="pt-BR" dirty="0" err="1">
                <a:effectLst/>
                <a:latin typeface="Arial" panose="020B0604020202020204" pitchFamily="34" charset="0"/>
              </a:rPr>
              <a:t>d</a:t>
            </a:r>
            <a:r>
              <a:rPr lang="pt-BR" dirty="0">
                <a:effectLst/>
                <a:latin typeface="Arial" panose="020B0604020202020204" pitchFamily="34" charset="0"/>
              </a:rPr>
              <a:t>) de repetição, para repetição, codificar, </a:t>
            </a:r>
            <a:r>
              <a:rPr lang="pt-BR" i="1" dirty="0">
                <a:effectLst/>
                <a:latin typeface="Arial" panose="020B0604020202020204" pitchFamily="34" charset="0"/>
              </a:rPr>
              <a:t>scripts. </a:t>
            </a:r>
            <a:endParaRPr lang="pt-BR" dirty="0">
              <a:effectLst/>
              <a:latin typeface="Arial" panose="020B0604020202020204" pitchFamily="34" charset="0"/>
            </a:endParaRPr>
          </a:p>
          <a:p>
            <a:pPr marL="0" marR="65405" lvl="0" indent="0">
              <a:lnSpc>
                <a:spcPct val="115000"/>
              </a:lnSpc>
              <a:spcBef>
                <a:spcPts val="615"/>
              </a:spcBef>
              <a:spcAft>
                <a:spcPts val="0"/>
              </a:spcAft>
              <a:buSzPts val="900"/>
              <a:tabLst>
                <a:tab pos="335280" algn="l"/>
              </a:tabLst>
            </a:pP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9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66040" lvl="0" indent="0" algn="just">
              <a:lnSpc>
                <a:spcPct val="115000"/>
              </a:lnSpc>
              <a:buSzPts val="900"/>
              <a:tabLst>
                <a:tab pos="333375" algn="l"/>
              </a:tabLst>
            </a:pP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9)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Com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relação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implementações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estruturas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repetição,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assinale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afirmativa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</a:t>
            </a:r>
            <a:r>
              <a:rPr lang="pt-PT" sz="32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representa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uma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real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dificuldade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dos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desenvolvedores</a:t>
            </a:r>
            <a:r>
              <a:rPr lang="pt-PT" sz="32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Paginar</a:t>
            </a:r>
            <a:r>
              <a:rPr lang="pt-PT" sz="32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site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para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exibir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quantidade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itens.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Calcular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desconto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para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pagamento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última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parcela.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marR="27622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Iniciar com o Desenvolvedor </a:t>
            </a:r>
            <a:r>
              <a:rPr lang="pt-PT" sz="3200" dirty="0" err="1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Front-End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no programa.</a:t>
            </a:r>
            <a:r>
              <a:rPr lang="pt-PT" sz="32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514350" marR="27622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Definir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 limite</a:t>
            </a:r>
            <a:r>
              <a:rPr lang="pt-PT" sz="32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 parada</a:t>
            </a:r>
            <a:r>
              <a:rPr lang="pt-PT" sz="32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32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execução.</a:t>
            </a:r>
            <a:endParaRPr lang="pt-BR" sz="32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96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" y="368300"/>
            <a:ext cx="11976100" cy="5715000"/>
          </a:xfrm>
        </p:spPr>
        <p:txBody>
          <a:bodyPr numCol="2">
            <a:noAutofit/>
          </a:bodyPr>
          <a:lstStyle/>
          <a:p>
            <a:pPr marL="0" marR="66040" lvl="0" indent="0">
              <a:lnSpc>
                <a:spcPct val="115000"/>
              </a:lnSpc>
              <a:buSzPts val="900"/>
              <a:tabLst>
                <a:tab pos="272415" algn="l"/>
              </a:tabLst>
            </a:pP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 9) A estrutura do comando FOR é definida em</a:t>
            </a:r>
            <a:r>
              <a:rPr lang="pt-PT" sz="25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3 propriedades, com base nessa informação analise as</a:t>
            </a:r>
            <a:r>
              <a:rPr lang="pt-PT" sz="25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assertivas</a:t>
            </a:r>
            <a:r>
              <a:rPr lang="pt-PT" sz="25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25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seguir:</a:t>
            </a:r>
            <a:endParaRPr lang="pt-BR" sz="2500" b="1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571500" lvl="0" indent="-571500">
              <a:spcBef>
                <a:spcPts val="5"/>
              </a:spcBef>
              <a:spcAft>
                <a:spcPts val="0"/>
              </a:spcAft>
              <a:buSzPct val="100000"/>
              <a:buFont typeface="+mj-lt"/>
              <a:buAutoNum type="romanLcPeriod"/>
              <a:tabLst>
                <a:tab pos="23622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valor</a:t>
            </a:r>
            <a:r>
              <a:rPr lang="pt-PT" sz="25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inicial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variável</a:t>
            </a:r>
            <a:r>
              <a:rPr lang="pt-PT" sz="25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25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manipulação.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71500" marR="67310" lvl="0" indent="-5715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romanLcPeriod"/>
              <a:tabLst>
                <a:tab pos="29718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-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condição</a:t>
            </a:r>
            <a:r>
              <a:rPr lang="pt-PT" sz="2500" spc="-4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que</a:t>
            </a:r>
            <a:r>
              <a:rPr lang="pt-PT" sz="25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determina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se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-30" dirty="0"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repetição</a:t>
            </a:r>
            <a:r>
              <a:rPr lang="pt-PT" sz="2500" spc="-4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deve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continuar</a:t>
            </a:r>
            <a:r>
              <a:rPr lang="pt-PT" sz="2500" spc="-4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executar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 programa (critério</a:t>
            </a:r>
            <a:r>
              <a:rPr lang="pt-PT" sz="25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 parada).</a:t>
            </a:r>
            <a:r>
              <a:rPr lang="pt-BR" sz="2500" dirty="0"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571500" marR="67310" lvl="0" indent="-5715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romanLcPeriod"/>
              <a:tabLst>
                <a:tab pos="29718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25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incremento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ou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decremento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variável</a:t>
            </a:r>
            <a:r>
              <a:rPr lang="pt-PT" sz="25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25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manipulação.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0" indent="0"/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Assinale</a:t>
            </a:r>
            <a:r>
              <a:rPr lang="pt-PT" sz="25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25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alternativa</a:t>
            </a:r>
            <a:r>
              <a:rPr lang="pt-PT" sz="25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5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correta:</a:t>
            </a:r>
          </a:p>
          <a:p>
            <a:pPr marL="0" indent="0"/>
            <a:endParaRPr lang="pt-PT" sz="2500" b="1" dirty="0"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/>
            <a:endParaRPr lang="pt-BR" sz="2500" b="1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Font typeface="+mj-lt"/>
              <a:buAutoNum type="alphaLcParenR"/>
              <a:tabLst>
                <a:tab pos="348615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Somente</a:t>
            </a:r>
            <a:r>
              <a:rPr lang="pt-PT" sz="2500" spc="7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2500" spc="7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</a:t>
            </a:r>
            <a:r>
              <a:rPr lang="pt-PT" sz="2500" spc="7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</a:t>
            </a:r>
            <a:r>
              <a:rPr lang="pt-PT" sz="2500" spc="1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é</a:t>
            </a:r>
            <a:r>
              <a:rPr lang="pt-PT" sz="2500" spc="7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</a:t>
            </a:r>
            <a:r>
              <a:rPr lang="pt-PT" sz="2500" spc="7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8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buFont typeface="+mj-lt"/>
              <a:buAutoNum type="alphaLcParenR"/>
              <a:tabLst>
                <a:tab pos="295275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Apenas</a:t>
            </a:r>
            <a:r>
              <a:rPr lang="pt-PT" sz="2500" spc="16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</a:t>
            </a:r>
            <a:r>
              <a:rPr lang="pt-PT" sz="2500" spc="16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assertivas</a:t>
            </a:r>
            <a:r>
              <a:rPr lang="pt-PT" sz="2500" spc="15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</a:t>
            </a:r>
            <a:r>
              <a:rPr lang="pt-PT" sz="2500" spc="16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2500" spc="14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</a:t>
            </a:r>
            <a:r>
              <a:rPr lang="pt-PT" sz="2500" spc="17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são</a:t>
            </a:r>
            <a:r>
              <a:rPr lang="pt-PT" sz="2500" spc="15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consideradas</a:t>
            </a:r>
            <a:r>
              <a:rPr lang="pt-PT" sz="2500" spc="15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16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buFont typeface="+mj-lt"/>
              <a:buAutoNum type="alphaLcParenR"/>
              <a:tabLst>
                <a:tab pos="283210" algn="l"/>
              </a:tabLst>
            </a:pP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Apenas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</a:t>
            </a:r>
            <a:r>
              <a:rPr lang="pt-PT" sz="2500" spc="1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assertivas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2500" spc="1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III</a:t>
            </a:r>
            <a:r>
              <a:rPr lang="pt-PT" sz="2500" spc="1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são</a:t>
            </a:r>
            <a:r>
              <a:rPr lang="pt-PT" sz="2500" spc="1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consideradas</a:t>
            </a:r>
            <a:r>
              <a:rPr lang="pt-PT" sz="2500" spc="1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1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R="65405" lvl="0" indent="-457200">
              <a:lnSpc>
                <a:spcPct val="115000"/>
              </a:lnSpc>
              <a:buFont typeface="+mj-lt"/>
              <a:buAutoNum type="alphaLcParenR"/>
              <a:tabLst>
                <a:tab pos="349885" algn="l"/>
              </a:tabLst>
            </a:pP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Todas</a:t>
            </a:r>
            <a:r>
              <a:rPr lang="pt-PT" sz="2500" spc="9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</a:t>
            </a:r>
            <a:r>
              <a:rPr lang="pt-PT" sz="2500" spc="9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assertivas</a:t>
            </a:r>
            <a:r>
              <a:rPr lang="pt-PT" sz="2500" spc="10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são</a:t>
            </a:r>
            <a:r>
              <a:rPr lang="pt-PT" sz="2500" spc="9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consideradas</a:t>
            </a:r>
            <a:r>
              <a:rPr lang="pt-PT" sz="2500" spc="9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2500" spc="9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das</a:t>
            </a:r>
            <a:r>
              <a:rPr lang="pt-PT" sz="2500" spc="-235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propriedades</a:t>
            </a:r>
            <a:r>
              <a:rPr lang="pt-PT" sz="25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5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comando</a:t>
            </a:r>
            <a:r>
              <a:rPr lang="pt-PT" sz="25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5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FOR.</a:t>
            </a:r>
            <a:endParaRPr lang="pt-BR" sz="25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0" marR="65405" lvl="0" indent="0">
              <a:lnSpc>
                <a:spcPct val="115000"/>
              </a:lnSpc>
              <a:spcBef>
                <a:spcPts val="615"/>
              </a:spcBef>
              <a:spcAft>
                <a:spcPts val="0"/>
              </a:spcAft>
              <a:buSzPts val="900"/>
              <a:tabLst>
                <a:tab pos="335280" algn="l"/>
              </a:tabLst>
            </a:pPr>
            <a:endParaRPr lang="pt-BR" sz="25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575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39700"/>
            <a:ext cx="9433195" cy="5943600"/>
          </a:xfrm>
        </p:spPr>
        <p:txBody>
          <a:bodyPr>
            <a:noAutofit/>
          </a:bodyPr>
          <a:lstStyle/>
          <a:p>
            <a:pPr marL="0" marR="66040" indent="0" algn="just">
              <a:lnSpc>
                <a:spcPct val="115000"/>
              </a:lnSpc>
              <a:buSzPts val="900"/>
              <a:tabLst>
                <a:tab pos="333375" algn="l"/>
              </a:tabLst>
            </a:pP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(LIÇÃO</a:t>
            </a:r>
            <a:r>
              <a:rPr lang="pt-PT" sz="1800" b="1" spc="-1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9)</a:t>
            </a:r>
            <a:r>
              <a:rPr lang="pt-PT" sz="1800" b="1" spc="-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Analise</a:t>
            </a:r>
            <a:r>
              <a:rPr lang="pt-PT" sz="1800" b="1" spc="-1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</a:t>
            </a:r>
            <a:r>
              <a:rPr lang="pt-PT" sz="1800" b="1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código</a:t>
            </a:r>
            <a:r>
              <a:rPr lang="pt-PT" sz="1800" b="1" spc="-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JavaScript</a:t>
            </a:r>
            <a:r>
              <a:rPr lang="pt-PT" sz="1800" b="1" spc="-2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</a:t>
            </a:r>
            <a:r>
              <a:rPr lang="pt-PT" sz="1800" b="1" spc="-5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seguir:</a:t>
            </a:r>
            <a:endParaRPr lang="pt-BR" sz="1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66040" lvl="0" indent="0" algn="just">
              <a:lnSpc>
                <a:spcPct val="115000"/>
              </a:lnSpc>
              <a:buSzPts val="900"/>
              <a:tabLst>
                <a:tab pos="333375" algn="l"/>
              </a:tabLst>
            </a:pPr>
            <a:endParaRPr lang="pt-BR" sz="32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A8A7F-51A1-B279-37B0-6319BD361A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8835" y="774700"/>
            <a:ext cx="7974330" cy="5558422"/>
            <a:chOff x="897" y="248"/>
            <a:chExt cx="7397" cy="5156"/>
          </a:xfrm>
        </p:grpSpPr>
        <p:pic>
          <p:nvPicPr>
            <p:cNvPr id="4" name="Picture 4" descr="Tabela  Descrição gerada automaticamente com confiança baixa">
              <a:extLst>
                <a:ext uri="{FF2B5EF4-FFF2-40B4-BE49-F238E27FC236}">
                  <a16:creationId xmlns:a16="http://schemas.microsoft.com/office/drawing/2014/main" id="{DCBCFA4E-F4A2-00BC-98FF-C59E19A37C80}"/>
                </a:ext>
              </a:extLst>
            </p:cNvPr>
            <p:cNvPicPr>
              <a:picLocks noChangeAspect="1" noEditPoint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" y="378"/>
              <a:ext cx="7201" cy="4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550A5013-9587-6BC1-C897-6D13E997661E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897" y="248"/>
              <a:ext cx="7397" cy="515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60317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39700"/>
            <a:ext cx="9433195" cy="5943600"/>
          </a:xfrm>
        </p:spPr>
        <p:txBody>
          <a:bodyPr>
            <a:noAutofit/>
          </a:bodyPr>
          <a:lstStyle/>
          <a:p>
            <a:pPr marL="228600" indent="0"/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código implementado para o problema matemático de tabuada em linguagem JavaScript se inicia com o nome da função "</a:t>
            </a:r>
            <a:r>
              <a:rPr lang="pt-PT" sz="23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 Repare que o que está dentro das chaves "{...}" será a lógica de programação de acordo com as estruturações implementadas pelo desenvolvedor. No início, temos um comentário sobre a captura dos elementos e validação do preenchimento e, também, declaramos as variáveis às quais serão atribuídas o número que o usuário informar na página de internet e a resposta de saída na variável "</a:t>
            </a:r>
            <a:r>
              <a:rPr lang="pt-PT" sz="23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0"/>
            <a:r>
              <a:rPr lang="pt-PT" sz="23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Assinale a alternativa que completa corretamente os espaços em branco no trecho acima: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calcularTabuada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resultado.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mostrarResultado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tabuada. </a:t>
            </a: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mostrarTabuada</a:t>
            </a:r>
            <a:r>
              <a:rPr lang="pt-PT" sz="23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</a:t>
            </a:r>
            <a:r>
              <a:rPr lang="pt-PT" sz="2300" kern="1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outtabuada</a:t>
            </a:r>
            <a:r>
              <a:rPr lang="pt-PT" sz="23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23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457200">
              <a:buSzPct val="100000"/>
              <a:buFont typeface="+mj-lt"/>
              <a:buAutoNum type="alphaLcParenR"/>
            </a:pPr>
            <a:r>
              <a:rPr lang="pt-PT" sz="2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calcularResultado</a:t>
            </a:r>
            <a:r>
              <a:rPr lang="pt-P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(), resposta.</a:t>
            </a:r>
            <a:endParaRPr lang="pt-BR" sz="2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979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888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FBCD84-90A8-CB21-B3B3-B9C92AE93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Calculadora Simples: Desenvolva uma calculadora básica que permita realizar operações simples de adição, subtração, multiplicação e divisão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5922DD-F8AB-7E51-9BA5-D06D197C259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CALCULADORA SIMPLES</a:t>
            </a:r>
          </a:p>
        </p:txBody>
      </p:sp>
    </p:spTree>
    <p:extLst>
      <p:ext uri="{BB962C8B-B14F-4D97-AF65-F5344CB8AC3E}">
        <p14:creationId xmlns:p14="http://schemas.microsoft.com/office/powerpoint/2010/main" val="1006715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0C7BFC-1481-9664-59E3-6F124E5FB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374151"/>
                </a:solidFill>
                <a:latin typeface="Söhne"/>
              </a:rPr>
              <a:t>A 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calculadora exibe uma caixa de texto para mostrar o resultado das operações. Os números e operadores são adicionados à expressão ao clicar nos botões correspondentes. 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8A12C0-DFD0-DF96-67C9-C2130B7F660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CALCULADORA SIMPLES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0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8ABD0E-7599-5B71-E45E-AD8FFEEDE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Quando o botão de igual (=) é clicado, a função </a:t>
            </a:r>
            <a:r>
              <a:rPr lang="pt-BR" sz="4000" dirty="0"/>
              <a:t>calcular()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chamada para avaliar a expressão e exibir o resultado no campo de texto. O botão "C" limpa a expressão e o campo de texto.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9AAFC6-40A2-AAD5-97A0-3ACEA806ED4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CALCULADORA SIMPLES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856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81390C-2923-8280-AD51-8462359E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093357-C054-500A-24BA-6795035CF05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10E33167-58C3-63E6-86DD-A5AD7CB3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64" y="193352"/>
            <a:ext cx="5938336" cy="598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62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49B9-634A-0745-177D-B7F46CCC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278231-F078-24CB-02CA-D8E531342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26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33A4745-67A5-7AA0-6EE8-E3C0ADD43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Jogo de Forca: O jogador tenta adivinhar uma palavra oculta, digitando letras. A cada letra incorreta, uma parte do corpo do personagem é desenhada. O objetivo é adivinhar a palavra antes que o personagem seja totalmente desenhado.</a:t>
            </a:r>
          </a:p>
          <a:p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7D876E-4D94-2FEA-473B-7A88AB552F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JOGO DA FORCA</a:t>
            </a:r>
          </a:p>
        </p:txBody>
      </p:sp>
    </p:spTree>
    <p:extLst>
      <p:ext uri="{BB962C8B-B14F-4D97-AF65-F5344CB8AC3E}">
        <p14:creationId xmlns:p14="http://schemas.microsoft.com/office/powerpoint/2010/main" val="3083275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3F2745B-4EEF-8F61-044C-01D0C9075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3600" dirty="0">
                <a:solidFill>
                  <a:srgbClr val="374151"/>
                </a:solidFill>
                <a:latin typeface="Söhne"/>
              </a:rPr>
              <a:t>Uma </a:t>
            </a:r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palavra oculta é definida na variável </a:t>
            </a:r>
            <a:r>
              <a:rPr lang="pt-BR" sz="3600" dirty="0"/>
              <a:t>word</a:t>
            </a:r>
            <a:r>
              <a:rPr lang="pt-BR" sz="3600" b="0" i="0" dirty="0">
                <a:solidFill>
                  <a:srgbClr val="374151"/>
                </a:solidFill>
                <a:effectLst/>
                <a:latin typeface="Söhne"/>
              </a:rPr>
              <a:t>. O jogador tenta adivinhar a palavra digitando letras no campo de entrada. A cada letra incorreta, o número de tentativas aumenta. A palavra oculta é exibida com letras escondidas representadas por traços ("_"). 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ACF396-1676-0FE6-D807-6B361F5DC1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JOGO DA FORCA</a:t>
            </a:r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60276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3F2745B-4EEF-8F61-044C-01D0C9075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Conforme o jogador acerta as letras, os traços são substituídos pelas letras corretas. O jogo continua até que o jogador adivinhe a palavra correta ou exceda o número máximo de tentativas (6 no caso).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ACF396-1676-0FE6-D807-6B361F5DC1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JOGO DA FORCA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0694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BD4EFEA-97FF-E12F-3912-E6EE4DDB4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A9ABC-45B8-762C-881A-F41645D0092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8AD8A61-87BE-2A32-A393-CA8F8648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77" y="172539"/>
            <a:ext cx="6858000" cy="60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47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SEMANA RECUPERAÇÃO P3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6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rmAutofit/>
          </a:bodyPr>
          <a:lstStyle/>
          <a:p>
            <a:pPr marL="0" marR="24765" indent="0" algn="just">
              <a:lnSpc>
                <a:spcPct val="115000"/>
              </a:lnSpc>
              <a:spcBef>
                <a:spcPts val="615"/>
              </a:spcBef>
              <a:buSzPts val="900"/>
              <a:tabLst>
                <a:tab pos="283210" algn="l"/>
              </a:tabLst>
            </a:pP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 6) Qual é o diferencial de um desenvolvedor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que possui uma lógica objetiva e direta na</a:t>
            </a:r>
            <a:r>
              <a:rPr lang="pt-PT" sz="36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elaboração</a:t>
            </a:r>
            <a:r>
              <a:rPr lang="pt-PT" sz="36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 um</a:t>
            </a:r>
            <a:r>
              <a:rPr lang="pt-PT" sz="36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código?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buFont typeface="+mj-lt"/>
              <a:buAutoNum type="alphaLcParenR"/>
              <a:tabLst>
                <a:tab pos="266700" algn="l"/>
              </a:tabLst>
            </a:pPr>
            <a:r>
              <a:rPr lang="pt-PT" sz="36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6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facilidade</a:t>
            </a:r>
            <a:r>
              <a:rPr lang="pt-PT" sz="3600" spc="-5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600" spc="-6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interpretação</a:t>
            </a:r>
            <a:r>
              <a:rPr lang="pt-PT" sz="3600" spc="-6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5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dados</a:t>
            </a:r>
            <a:r>
              <a:rPr lang="pt-PT" sz="3600" spc="-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pelo</a:t>
            </a:r>
            <a:r>
              <a:rPr lang="pt-PT" sz="3600" spc="-5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navegador.</a:t>
            </a:r>
            <a:endParaRPr lang="pt-BR" sz="36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spcBef>
                <a:spcPts val="165"/>
              </a:spcBef>
              <a:spcAft>
                <a:spcPts val="0"/>
              </a:spcAft>
              <a:buFont typeface="+mj-lt"/>
              <a:buAutoNum type="alphaLcParenR"/>
              <a:tabLst>
                <a:tab pos="273685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quantidade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códigos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inseridos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em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uma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página.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spcBef>
                <a:spcPts val="155"/>
              </a:spcBef>
              <a:spcAft>
                <a:spcPts val="0"/>
              </a:spcAft>
              <a:buFont typeface="+mj-lt"/>
              <a:buAutoNum type="alphaLcParenR"/>
              <a:tabLst>
                <a:tab pos="267970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lentidão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6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execução</a:t>
            </a:r>
            <a:r>
              <a:rPr lang="pt-PT" sz="3600" spc="-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programa.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lvl="0" indent="-742950">
              <a:spcBef>
                <a:spcPts val="155"/>
              </a:spcBef>
              <a:spcAft>
                <a:spcPts val="0"/>
              </a:spcAft>
              <a:buFont typeface="+mj-lt"/>
              <a:buAutoNum type="alphaLcParenR"/>
              <a:tabLst>
                <a:tab pos="273685" algn="l"/>
              </a:tabLst>
            </a:pP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Maior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facilidade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</a:t>
            </a:r>
            <a:r>
              <a:rPr lang="pt-PT" sz="36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inovação</a:t>
            </a:r>
            <a:r>
              <a:rPr lang="pt-PT" sz="36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600" spc="-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6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layout.</a:t>
            </a:r>
            <a:endParaRPr lang="pt-BR" sz="36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9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rmAutofit lnSpcReduction="10000"/>
          </a:bodyPr>
          <a:lstStyle/>
          <a:p>
            <a:pPr marL="0" marR="24765" indent="0" algn="just">
              <a:lnSpc>
                <a:spcPct val="115000"/>
              </a:lnSpc>
              <a:spcBef>
                <a:spcPts val="615"/>
              </a:spcBef>
              <a:buSzPts val="900"/>
              <a:tabLst>
                <a:tab pos="283210" algn="l"/>
              </a:tabLst>
            </a:pP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6)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Selecione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alternativa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contenha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resultado correto para os seguintes valores: A = 2 e B =</a:t>
            </a:r>
            <a:r>
              <a:rPr lang="pt-PT" sz="40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r>
              <a:rPr lang="pt-PT" sz="40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 o resultado é igual</a:t>
            </a:r>
            <a:r>
              <a:rPr lang="pt-PT" sz="40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4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 6:</a:t>
            </a:r>
            <a:endParaRPr lang="pt-BR" sz="4000" b="1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 += B</a:t>
            </a:r>
            <a:r>
              <a:rPr lang="pt-BR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endParaRPr lang="pt-PT" sz="40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40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**= B.</a:t>
            </a:r>
            <a:endParaRPr lang="pt-BR" sz="40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 %= B.</a:t>
            </a:r>
            <a:r>
              <a:rPr lang="pt-PT" sz="40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742950" marR="24765" indent="-742950" algn="just">
              <a:lnSpc>
                <a:spcPct val="115000"/>
              </a:lnSpc>
              <a:spcBef>
                <a:spcPts val="615"/>
              </a:spcBef>
              <a:buSzPct val="100000"/>
              <a:buFont typeface="+mj-lt"/>
              <a:buAutoNum type="alphaLcParenR"/>
              <a:tabLst>
                <a:tab pos="283210" algn="l"/>
              </a:tabLst>
            </a:pPr>
            <a:r>
              <a:rPr lang="pt-PT" sz="4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40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40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*= B.</a:t>
            </a:r>
            <a:endParaRPr lang="pt-BR" sz="4000" dirty="0">
              <a:effectLst/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2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24130" lvl="0" indent="0" algn="just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SzPts val="900"/>
              <a:tabLst>
                <a:tab pos="264795" algn="l"/>
              </a:tabLst>
            </a:pP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2800" b="1" spc="-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7)</a:t>
            </a:r>
            <a:r>
              <a:rPr lang="pt-PT" sz="28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Antigamente,</a:t>
            </a:r>
            <a:r>
              <a:rPr lang="pt-PT" sz="28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ao</a:t>
            </a:r>
            <a:r>
              <a:rPr lang="pt-PT" sz="28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desenvolver</a:t>
            </a:r>
            <a:r>
              <a:rPr lang="pt-PT" sz="2800" b="1" spc="-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uma</a:t>
            </a:r>
            <a:r>
              <a:rPr lang="pt-PT" sz="28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página</a:t>
            </a:r>
            <a:r>
              <a:rPr lang="pt-PT" sz="28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2800" b="1" spc="-23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internet, o desenvolvedor </a:t>
            </a:r>
            <a:r>
              <a:rPr lang="pt-PT" sz="2800" b="1" dirty="0" err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Front-End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costumava utilizar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 único arquivo HTML para colocar todos os códigos,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dificultava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manutenção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futura.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Essa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prática</a:t>
            </a:r>
            <a:r>
              <a:rPr lang="pt-PT" sz="28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resultava</a:t>
            </a:r>
            <a:r>
              <a:rPr lang="pt-PT" sz="2800" b="1" spc="-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em</a:t>
            </a:r>
            <a:r>
              <a:rPr lang="pt-PT" sz="28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qual</a:t>
            </a:r>
            <a:r>
              <a:rPr lang="pt-PT" sz="28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dos</a:t>
            </a:r>
            <a:r>
              <a:rPr lang="pt-PT" sz="2800" b="1" spc="-1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28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seguintes problemas?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342900" lvl="0" indent="-342900">
              <a:buSzPct val="100000"/>
              <a:buFont typeface="Arial MT"/>
              <a:buAutoNum type="alphaLcParenR"/>
              <a:tabLst>
                <a:tab pos="320040" algn="l"/>
              </a:tabLst>
            </a:pP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Lentidão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carregamento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28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site.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342900" marR="26670" lvl="0" indent="-34290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Arial MT"/>
              <a:buAutoNum type="alphaLcParenR"/>
              <a:tabLst>
                <a:tab pos="320040" algn="l"/>
                <a:tab pos="1048385" algn="l"/>
                <a:tab pos="1337945" algn="l"/>
                <a:tab pos="2033905" algn="l"/>
                <a:tab pos="2382520" algn="l"/>
                <a:tab pos="3096260" algn="l"/>
              </a:tabLst>
            </a:pP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Dificuldade	na	separação	 das	linguagens	</a:t>
            </a:r>
            <a:r>
              <a:rPr lang="pt-PT" sz="28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2800" spc="-235" dirty="0"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programação.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342900" marR="1101090" lvl="0" indent="-342900">
              <a:lnSpc>
                <a:spcPct val="115000"/>
              </a:lnSpc>
              <a:buSzPct val="100000"/>
              <a:buFont typeface="Arial MT"/>
              <a:buAutoNum type="alphaLcParenR"/>
              <a:tabLst>
                <a:tab pos="320040" algn="l"/>
              </a:tabLst>
            </a:pPr>
            <a:r>
              <a:rPr lang="pt-PT" sz="28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Estresse e desgaste para o usuário.</a:t>
            </a:r>
            <a:r>
              <a:rPr lang="pt-PT" sz="28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</a:p>
          <a:p>
            <a:pPr marL="342900" marR="1101090" lvl="0" indent="-342900">
              <a:lnSpc>
                <a:spcPct val="115000"/>
              </a:lnSpc>
              <a:buSzPct val="100000"/>
              <a:buFont typeface="Arial MT"/>
              <a:buAutoNum type="alphaLcParenR"/>
              <a:tabLst>
                <a:tab pos="320040" algn="l"/>
              </a:tabLst>
            </a:pPr>
            <a:r>
              <a:rPr lang="pt-PT" sz="2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Todos os</a:t>
            </a:r>
            <a:r>
              <a:rPr lang="pt-PT" sz="2800" spc="-1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itens</a:t>
            </a:r>
            <a:r>
              <a:rPr lang="pt-PT" sz="28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2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acima</a:t>
            </a:r>
            <a:r>
              <a:rPr lang="pt-PT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.</a:t>
            </a:r>
            <a:endParaRPr lang="pt-BR" sz="28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7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642393A-E6A2-3373-8D1D-6F136602B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368300"/>
            <a:ext cx="9433195" cy="5715000"/>
          </a:xfrm>
        </p:spPr>
        <p:txBody>
          <a:bodyPr>
            <a:noAutofit/>
          </a:bodyPr>
          <a:lstStyle/>
          <a:p>
            <a:pPr marL="0" marR="25400" lvl="0" indent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tabLst>
                <a:tab pos="266700" algn="l"/>
              </a:tabLst>
            </a:pP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(LIÇÃO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7)</a:t>
            </a:r>
            <a:r>
              <a:rPr lang="pt-PT" sz="3200" b="1" spc="-3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Qual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é</a:t>
            </a:r>
            <a:r>
              <a:rPr lang="pt-PT" sz="32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uma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das</a:t>
            </a:r>
            <a:r>
              <a:rPr lang="pt-PT" sz="3200" b="1" spc="-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vantagens</a:t>
            </a:r>
            <a:r>
              <a:rPr lang="pt-PT" sz="3200" b="1" spc="-2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</a:t>
            </a:r>
            <a:r>
              <a:rPr lang="pt-PT" sz="3200" b="1" spc="-2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utilizar</a:t>
            </a:r>
            <a:r>
              <a:rPr lang="pt-PT" sz="3200" b="1" spc="-1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rotinas</a:t>
            </a:r>
            <a:r>
              <a:rPr lang="pt-PT" sz="3200" b="1" spc="-24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 tratamento de eventos DOM na criação de páginas</a:t>
            </a:r>
            <a:r>
              <a:rPr lang="pt-PT" sz="3200" b="1" spc="5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PT" sz="32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web?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Facilita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manipulação</a:t>
            </a:r>
            <a:r>
              <a:rPr lang="pt-PT" sz="32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elementos HTML</a:t>
            </a:r>
            <a:r>
              <a:rPr lang="pt-PT" sz="3200" spc="-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e</a:t>
            </a:r>
            <a:r>
              <a:rPr lang="pt-PT" sz="3200" spc="-15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CSS</a:t>
            </a:r>
            <a:r>
              <a:rPr lang="pt-PT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.</a:t>
            </a:r>
            <a:endParaRPr lang="pt-BR" sz="3200" dirty="0">
              <a:highlight>
                <a:srgbClr val="FFFF00"/>
              </a:highlight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lvl="0" indent="-514350">
              <a:spcBef>
                <a:spcPts val="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Melhora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o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desempenho</a:t>
            </a:r>
            <a:r>
              <a:rPr lang="pt-PT" sz="3200" spc="-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do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navegador.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marR="2730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Permite</a:t>
            </a:r>
            <a:r>
              <a:rPr lang="pt-PT" sz="3200" spc="1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200" spc="1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utilização</a:t>
            </a:r>
            <a:r>
              <a:rPr lang="pt-PT" sz="3200" spc="1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1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linguagens</a:t>
            </a:r>
            <a:r>
              <a:rPr lang="pt-PT" sz="3200" spc="13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12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programação</a:t>
            </a:r>
            <a:r>
              <a:rPr lang="pt-PT" sz="3200" spc="-23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diversas.</a:t>
            </a:r>
            <a:endParaRPr lang="pt-BR" sz="3200" dirty="0"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  <a:p>
            <a:pPr marL="514350" marR="27305" lvl="0" indent="-514350">
              <a:lnSpc>
                <a:spcPct val="115000"/>
              </a:lnSpc>
              <a:spcBef>
                <a:spcPts val="155"/>
              </a:spcBef>
              <a:spcAft>
                <a:spcPts val="0"/>
              </a:spcAft>
              <a:buSzPct val="100000"/>
              <a:buFont typeface="+mj-lt"/>
              <a:buAutoNum type="alphaLcParenR"/>
              <a:tabLst>
                <a:tab pos="320040" algn="l"/>
              </a:tabLst>
            </a:pP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Garante</a:t>
            </a:r>
            <a:r>
              <a:rPr lang="pt-PT" sz="3200" spc="-1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a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solução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rápida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problemas</a:t>
            </a:r>
            <a:r>
              <a:rPr lang="pt-PT" sz="32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de</a:t>
            </a:r>
            <a:r>
              <a:rPr lang="pt-PT" sz="3200" spc="-2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pt-PT" sz="32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manutenção.</a:t>
            </a:r>
            <a:endParaRPr lang="pt-BR" sz="3200" dirty="0">
              <a:effectLst/>
              <a:latin typeface="Calibri" panose="020F0502020204030204" pitchFamily="34" charset="0"/>
              <a:ea typeface="Arial M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146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1090</Words>
  <Application>Microsoft Macintosh PowerPoint</Application>
  <PresentationFormat>Widescreen</PresentationFormat>
  <Paragraphs>85</Paragraphs>
  <Slides>29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Arial MT</vt:lpstr>
      <vt:lpstr>Calibri</vt:lpstr>
      <vt:lpstr>Söhne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O que nós vimos na aula passada?</vt:lpstr>
      <vt:lpstr>SEMANA RECUPERAÇÃO P3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165</cp:revision>
  <dcterms:created xsi:type="dcterms:W3CDTF">2020-01-23T19:05:58Z</dcterms:created>
  <dcterms:modified xsi:type="dcterms:W3CDTF">2023-06-16T17:43:35Z</dcterms:modified>
</cp:coreProperties>
</file>